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56" r:id="rId5"/>
  </p:sldIdLst>
  <p:sldSz cx="13839825" cy="7785100"/>
  <p:notesSz cx="10071100" cy="7785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9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47" autoAdjust="0"/>
  </p:normalViewPr>
  <p:slideViewPr>
    <p:cSldViewPr snapToGrid="0">
      <p:cViewPr varScale="1">
        <p:scale>
          <a:sx n="69" d="100"/>
          <a:sy n="69" d="100"/>
        </p:scale>
        <p:origin x="816" y="62"/>
      </p:cViewPr>
      <p:guideLst>
        <p:guide orient="horz" pos="2880"/>
        <p:guide pos="29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4038" cy="3905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03888" y="0"/>
            <a:ext cx="4365625" cy="3905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FA2D0E-1501-4091-B297-2B1B211899E0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0338" y="973138"/>
            <a:ext cx="4670425" cy="2627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6500"/>
            <a:ext cx="8058150" cy="3065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94575"/>
            <a:ext cx="4364038" cy="3905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03888" y="7394575"/>
            <a:ext cx="4365625" cy="3905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FB651-F606-49BC-9381-4C18C0A58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133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1FB651-F606-49BC-9381-4C18C0A589D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10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37988" y="2413384"/>
            <a:ext cx="1176385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75974" y="4359659"/>
            <a:ext cx="96878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91991" y="1790575"/>
            <a:ext cx="602032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127509" y="1790575"/>
            <a:ext cx="602032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1991" y="311406"/>
            <a:ext cx="124558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1991" y="1790575"/>
            <a:ext cx="124558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705541" y="7240146"/>
            <a:ext cx="44287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91993" y="7240146"/>
            <a:ext cx="3183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964676" y="7240146"/>
            <a:ext cx="3183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2">
        <a:defRPr>
          <a:latin typeface="+mn-lt"/>
          <a:ea typeface="+mn-ea"/>
          <a:cs typeface="+mn-cs"/>
        </a:defRPr>
      </a:lvl2pPr>
      <a:lvl3pPr marL="914405">
        <a:defRPr>
          <a:latin typeface="+mn-lt"/>
          <a:ea typeface="+mn-ea"/>
          <a:cs typeface="+mn-cs"/>
        </a:defRPr>
      </a:lvl3pPr>
      <a:lvl4pPr marL="1371608">
        <a:defRPr>
          <a:latin typeface="+mn-lt"/>
          <a:ea typeface="+mn-ea"/>
          <a:cs typeface="+mn-cs"/>
        </a:defRPr>
      </a:lvl4pPr>
      <a:lvl5pPr marL="1828810">
        <a:defRPr>
          <a:latin typeface="+mn-lt"/>
          <a:ea typeface="+mn-ea"/>
          <a:cs typeface="+mn-cs"/>
        </a:defRPr>
      </a:lvl5pPr>
      <a:lvl6pPr marL="2286012">
        <a:defRPr>
          <a:latin typeface="+mn-lt"/>
          <a:ea typeface="+mn-ea"/>
          <a:cs typeface="+mn-cs"/>
        </a:defRPr>
      </a:lvl6pPr>
      <a:lvl7pPr marL="2743214">
        <a:defRPr>
          <a:latin typeface="+mn-lt"/>
          <a:ea typeface="+mn-ea"/>
          <a:cs typeface="+mn-cs"/>
        </a:defRPr>
      </a:lvl7pPr>
      <a:lvl8pPr marL="3200417">
        <a:defRPr>
          <a:latin typeface="+mn-lt"/>
          <a:ea typeface="+mn-ea"/>
          <a:cs typeface="+mn-cs"/>
        </a:defRPr>
      </a:lvl8pPr>
      <a:lvl9pPr marL="365762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2">
        <a:defRPr>
          <a:latin typeface="+mn-lt"/>
          <a:ea typeface="+mn-ea"/>
          <a:cs typeface="+mn-cs"/>
        </a:defRPr>
      </a:lvl2pPr>
      <a:lvl3pPr marL="914405">
        <a:defRPr>
          <a:latin typeface="+mn-lt"/>
          <a:ea typeface="+mn-ea"/>
          <a:cs typeface="+mn-cs"/>
        </a:defRPr>
      </a:lvl3pPr>
      <a:lvl4pPr marL="1371608">
        <a:defRPr>
          <a:latin typeface="+mn-lt"/>
          <a:ea typeface="+mn-ea"/>
          <a:cs typeface="+mn-cs"/>
        </a:defRPr>
      </a:lvl4pPr>
      <a:lvl5pPr marL="1828810">
        <a:defRPr>
          <a:latin typeface="+mn-lt"/>
          <a:ea typeface="+mn-ea"/>
          <a:cs typeface="+mn-cs"/>
        </a:defRPr>
      </a:lvl5pPr>
      <a:lvl6pPr marL="2286012">
        <a:defRPr>
          <a:latin typeface="+mn-lt"/>
          <a:ea typeface="+mn-ea"/>
          <a:cs typeface="+mn-cs"/>
        </a:defRPr>
      </a:lvl6pPr>
      <a:lvl7pPr marL="2743214">
        <a:defRPr>
          <a:latin typeface="+mn-lt"/>
          <a:ea typeface="+mn-ea"/>
          <a:cs typeface="+mn-cs"/>
        </a:defRPr>
      </a:lvl7pPr>
      <a:lvl8pPr marL="3200417">
        <a:defRPr>
          <a:latin typeface="+mn-lt"/>
          <a:ea typeface="+mn-ea"/>
          <a:cs typeface="+mn-cs"/>
        </a:defRPr>
      </a:lvl8pPr>
      <a:lvl9pPr marL="365762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brm.ucsf.edu/" TargetMode="External"/><Relationship Id="rId3" Type="http://schemas.openxmlformats.org/officeDocument/2006/relationships/image" Target="../media/image1.png"/><Relationship Id="rId7" Type="http://schemas.openxmlformats.org/officeDocument/2006/relationships/hyperlink" Target="mailto:hannah.lutz@ucsf.edu?subject=Scheduling%20for%20Mike%20Clune" TargetMode="External"/><Relationship Id="rId12" Type="http://schemas.openxmlformats.org/officeDocument/2006/relationships/hyperlink" Target="https://supplychain.ucsf.ed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finance.ucsf.edu/" TargetMode="External"/><Relationship Id="rId11" Type="http://schemas.openxmlformats.org/officeDocument/2006/relationships/hyperlink" Target="https://riskadvisory.ucsf.edu/" TargetMode="External"/><Relationship Id="rId5" Type="http://schemas.openxmlformats.org/officeDocument/2006/relationships/hyperlink" Target="https://fas.ucsf.edu/" TargetMode="External"/><Relationship Id="rId10" Type="http://schemas.openxmlformats.org/officeDocument/2006/relationships/hyperlink" Target="https://fasfsc.ucsf.edu/" TargetMode="External"/><Relationship Id="rId4" Type="http://schemas.openxmlformats.org/officeDocument/2006/relationships/hyperlink" Target="https://chancellor.ucsf.edu/" TargetMode="External"/><Relationship Id="rId9" Type="http://schemas.openxmlformats.org/officeDocument/2006/relationships/hyperlink" Target="https://controller.ucsf.ed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15BC9293-D4B3-5A15-2B89-0D15151CF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72" y="858878"/>
            <a:ext cx="2743200" cy="608666"/>
          </a:xfrm>
          <a:prstGeom prst="rect">
            <a:avLst/>
          </a:prstGeom>
        </p:spPr>
      </p:pic>
      <p:sp>
        <p:nvSpPr>
          <p:cNvPr id="3" name="object 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83892" y="1511935"/>
            <a:ext cx="2735177" cy="1814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06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Finance leadership as</a:t>
            </a:r>
            <a:r>
              <a:rPr kumimoji="0" lang="en-US" sz="11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lang="en-US" sz="11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August </a:t>
            </a:r>
            <a:r>
              <a:rPr kumimoji="0" lang="en-US" sz="11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2026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8" name="Freeform 28" descr="UCSF&#10;Sam Hawgood&#10;Chancellor&#10;">
            <a:hlinkClick r:id="rId4"/>
            <a:extLst>
              <a:ext uri="{FF2B5EF4-FFF2-40B4-BE49-F238E27FC236}">
                <a16:creationId xmlns:a16="http://schemas.microsoft.com/office/drawing/2014/main" id="{9BA2472E-6294-9618-F121-E6B5594805E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869940" y="697156"/>
            <a:ext cx="2103120" cy="882387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UCSF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Sam Hawgood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dirty="0">
                <a:latin typeface="HelveticaNeueLT Std" panose="020B0604020202020204" pitchFamily="34" charset="0"/>
              </a:rPr>
              <a:t>Chancellor</a:t>
            </a:r>
          </a:p>
        </p:txBody>
      </p:sp>
      <p:sp>
        <p:nvSpPr>
          <p:cNvPr id="23" name="Freeform 28" descr="Finance and Administration&#10;Erin S. Gore&#10;Senior Vice Chancellor&#10;">
            <a:hlinkClick r:id="rId5"/>
            <a:extLst>
              <a:ext uri="{FF2B5EF4-FFF2-40B4-BE49-F238E27FC236}">
                <a16:creationId xmlns:a16="http://schemas.microsoft.com/office/drawing/2014/main" id="{CDCD345C-2BA4-418E-0B9B-EA6E117204E9}"/>
              </a:ext>
            </a:extLst>
          </p:cNvPr>
          <p:cNvSpPr/>
          <p:nvPr/>
        </p:nvSpPr>
        <p:spPr>
          <a:xfrm>
            <a:off x="5871266" y="1804605"/>
            <a:ext cx="2103120" cy="882387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Finance and Administration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Erin S. Gore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dirty="0">
                <a:latin typeface="HelveticaNeueLT Std" panose="020B0604020202020204" pitchFamily="34" charset="0"/>
              </a:rPr>
              <a:t>Senior Vice Chancellor</a:t>
            </a:r>
          </a:p>
        </p:txBody>
      </p:sp>
      <p:sp>
        <p:nvSpPr>
          <p:cNvPr id="24" name="Freeform 28" descr="UCSF Finance&#10;Mike Clune&#10;Senior Associate Vice Chancellor &amp; Chief Financial Officer&#10;">
            <a:hlinkClick r:id="rId6"/>
            <a:extLst>
              <a:ext uri="{FF2B5EF4-FFF2-40B4-BE49-F238E27FC236}">
                <a16:creationId xmlns:a16="http://schemas.microsoft.com/office/drawing/2014/main" id="{75C62468-44C9-5B0D-4680-C45B53B0984B}"/>
              </a:ext>
            </a:extLst>
          </p:cNvPr>
          <p:cNvSpPr/>
          <p:nvPr/>
        </p:nvSpPr>
        <p:spPr>
          <a:xfrm>
            <a:off x="5868353" y="2913038"/>
            <a:ext cx="2103120" cy="882387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UCSF Finance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Mike Clune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dirty="0">
                <a:latin typeface="HelveticaNeueLT Std" panose="020B0604020202020204" pitchFamily="34" charset="0"/>
              </a:rPr>
              <a:t>Senior Associate Vice Chancellor &amp;</a:t>
            </a:r>
            <a:r>
              <a:rPr lang="en-US" sz="900" kern="1200" dirty="0">
                <a:latin typeface="HelveticaNeueLT Std" panose="020B0604020202020204" pitchFamily="34" charset="0"/>
              </a:rPr>
              <a:t> Chief Financial Officer</a:t>
            </a:r>
            <a:endParaRPr lang="en-US" sz="900" dirty="0">
              <a:latin typeface="HelveticaNeueLT Std" panose="020B0604020202020204" pitchFamily="34" charset="0"/>
            </a:endParaRPr>
          </a:p>
        </p:txBody>
      </p:sp>
      <p:sp>
        <p:nvSpPr>
          <p:cNvPr id="5" name="Freeform 28" descr="Scheduling inquiries for the CFO can be sent to:&#10;Hannah.Lutz@ucsf.edu&#10;">
            <a:hlinkClick r:id="rId7"/>
            <a:extLst>
              <a:ext uri="{FF2B5EF4-FFF2-40B4-BE49-F238E27FC236}">
                <a16:creationId xmlns:a16="http://schemas.microsoft.com/office/drawing/2014/main" id="{F5F594E4-7FE4-109B-A148-582EE0196FF0}"/>
              </a:ext>
            </a:extLst>
          </p:cNvPr>
          <p:cNvSpPr/>
          <p:nvPr/>
        </p:nvSpPr>
        <p:spPr>
          <a:xfrm>
            <a:off x="3822192" y="2986857"/>
            <a:ext cx="1517904" cy="713232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kern="1200" dirty="0">
                <a:latin typeface="HelveticaNeueLT Std" panose="020B0604020202020204" pitchFamily="34" charset="0"/>
              </a:rPr>
              <a:t>Scheduling inquiries for the CFO can be sent to: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kern="1200" dirty="0">
                <a:latin typeface="HelveticaNeueLT Std" panose="020B0604020202020204" pitchFamily="34" charset="0"/>
              </a:rPr>
              <a:t>Hannah.Lutz@ucsf.edu</a:t>
            </a:r>
            <a:endParaRPr lang="en-US" sz="900" dirty="0">
              <a:latin typeface="HelveticaNeueLT Std" panose="020B0604020202020204" pitchFamily="34" charset="0"/>
            </a:endParaRPr>
          </a:p>
        </p:txBody>
      </p:sp>
      <p:sp>
        <p:nvSpPr>
          <p:cNvPr id="6" name="Freeform 28" descr="Angie Marinello&#10;Operations Manager&#10;">
            <a:extLst>
              <a:ext uri="{FF2B5EF4-FFF2-40B4-BE49-F238E27FC236}">
                <a16:creationId xmlns:a16="http://schemas.microsoft.com/office/drawing/2014/main" id="{9C5A2390-68E3-2CF1-6FE7-D1415963E04C}"/>
              </a:ext>
            </a:extLst>
          </p:cNvPr>
          <p:cNvSpPr/>
          <p:nvPr/>
        </p:nvSpPr>
        <p:spPr>
          <a:xfrm>
            <a:off x="8513064" y="2986857"/>
            <a:ext cx="1517904" cy="713232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Angie Marinello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kern="1200" dirty="0">
                <a:latin typeface="HelveticaNeueLT Std" panose="020B0604020202020204" pitchFamily="34" charset="0"/>
              </a:rPr>
              <a:t>Operations Manager</a:t>
            </a:r>
            <a:endParaRPr lang="en-US" sz="900" dirty="0">
              <a:latin typeface="HelveticaNeueLT Std" panose="020B0604020202020204" pitchFamily="34" charset="0"/>
            </a:endParaRPr>
          </a:p>
        </p:txBody>
      </p:sp>
      <p:sp>
        <p:nvSpPr>
          <p:cNvPr id="7" name="Freeform 28" descr="Rachelle Armstrong&#10;Communications Specialist&#10;">
            <a:extLst>
              <a:ext uri="{FF2B5EF4-FFF2-40B4-BE49-F238E27FC236}">
                <a16:creationId xmlns:a16="http://schemas.microsoft.com/office/drawing/2014/main" id="{E58C4B97-3998-C0BD-E5A2-D13751D0558E}"/>
              </a:ext>
            </a:extLst>
          </p:cNvPr>
          <p:cNvSpPr/>
          <p:nvPr/>
        </p:nvSpPr>
        <p:spPr>
          <a:xfrm>
            <a:off x="10863072" y="2986857"/>
            <a:ext cx="1517904" cy="713232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Rachelle Armstrong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kern="1200" dirty="0">
                <a:latin typeface="HelveticaNeueLT Std" panose="020B0604020202020204" pitchFamily="34" charset="0"/>
              </a:rPr>
              <a:t>Communications Specialist</a:t>
            </a:r>
            <a:endParaRPr lang="en-US" sz="900" dirty="0">
              <a:latin typeface="HelveticaNeueLT Std" panose="020B0604020202020204" pitchFamily="34" charset="0"/>
            </a:endParaRPr>
          </a:p>
        </p:txBody>
      </p:sp>
      <p:sp>
        <p:nvSpPr>
          <p:cNvPr id="25" name="Freeform 28" descr="Budget &amp; Resource Management&#10;&#10;Michael Baldelli&#10;Executive Director,  Operating Budget &amp; Recharge Review&#10;&#10;Darryl Lim&#10;Director,                      Costing Policy&#10;&#10;Jerome Sak&#10;Executive Director,             FP &amp; IA&#10;">
            <a:hlinkClick r:id="rId8"/>
            <a:extLst>
              <a:ext uri="{FF2B5EF4-FFF2-40B4-BE49-F238E27FC236}">
                <a16:creationId xmlns:a16="http://schemas.microsoft.com/office/drawing/2014/main" id="{E56CA5AA-AADA-1782-53FA-E3657D778FE5}"/>
              </a:ext>
            </a:extLst>
          </p:cNvPr>
          <p:cNvSpPr/>
          <p:nvPr/>
        </p:nvSpPr>
        <p:spPr>
          <a:xfrm>
            <a:off x="1433512" y="4222680"/>
            <a:ext cx="1517904" cy="2972879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201168" rIns="6350" bIns="6350" numCol="1" spcCol="1270" anchor="t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Budget &amp; Resource Management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100" b="1" kern="1200" dirty="0">
              <a:latin typeface="HelveticaNeueLT Std" panose="020B0604020202020204" pitchFamily="34" charset="0"/>
            </a:endParaRP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Michael Baldelli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dirty="0">
                <a:latin typeface="HelveticaNeueLT Std" panose="020B0604020202020204" pitchFamily="34" charset="0"/>
              </a:rPr>
              <a:t>Executive Director,  Operating Budget &amp; Recharge Review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900" dirty="0">
              <a:latin typeface="HelveticaNeueLT Std" panose="020B0604020202020204" pitchFamily="34" charset="0"/>
            </a:endParaRP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Darryl Lim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dirty="0">
                <a:latin typeface="HelveticaNeueLT Std" panose="020B0604020202020204" pitchFamily="34" charset="0"/>
              </a:rPr>
              <a:t>Director,                      Costing Policy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900" dirty="0">
              <a:latin typeface="HelveticaNeueLT Std" panose="020B0604020202020204" pitchFamily="34" charset="0"/>
            </a:endParaRP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Jerome Sak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dirty="0">
                <a:latin typeface="HelveticaNeueLT Std" panose="020B0604020202020204" pitchFamily="34" charset="0"/>
              </a:rPr>
              <a:t>Executive Director,             FP &amp; IA</a:t>
            </a:r>
          </a:p>
        </p:txBody>
      </p:sp>
      <p:sp>
        <p:nvSpPr>
          <p:cNvPr id="16" name="Freeform 28" descr="Controller’s          Office&#10;&#10;Shannon Turner&#10;Associate Vice Chancellor and Controller&#10;">
            <a:hlinkClick r:id="rId9"/>
            <a:extLst>
              <a:ext uri="{FF2B5EF4-FFF2-40B4-BE49-F238E27FC236}">
                <a16:creationId xmlns:a16="http://schemas.microsoft.com/office/drawing/2014/main" id="{584C1478-DB85-437B-4781-C20455A099FC}"/>
              </a:ext>
            </a:extLst>
          </p:cNvPr>
          <p:cNvSpPr/>
          <p:nvPr/>
        </p:nvSpPr>
        <p:spPr>
          <a:xfrm>
            <a:off x="3819069" y="4214778"/>
            <a:ext cx="1517903" cy="1555662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201168" rIns="6350" bIns="6350" numCol="1" spcCol="1270" anchor="t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Controller’s          Office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100" b="1" kern="1200" dirty="0">
              <a:latin typeface="HelveticaNeueLT Std" panose="020B0604020202020204" pitchFamily="34" charset="0"/>
            </a:endParaRPr>
          </a:p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Shannon Turner</a:t>
            </a:r>
          </a:p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dirty="0">
                <a:latin typeface="HelveticaNeueLT Std" panose="020B0604020202020204" pitchFamily="34" charset="0"/>
              </a:rPr>
              <a:t>Associate Vice Chancellor and Controller</a:t>
            </a:r>
          </a:p>
        </p:txBody>
      </p:sp>
      <p:sp>
        <p:nvSpPr>
          <p:cNvPr id="4" name="Freeform 28" descr="FAS Finance Service Center&#10;&#10;Steve Stugard&#10;Senior Associate Director&#10;">
            <a:hlinkClick r:id="rId10"/>
            <a:extLst>
              <a:ext uri="{FF2B5EF4-FFF2-40B4-BE49-F238E27FC236}">
                <a16:creationId xmlns:a16="http://schemas.microsoft.com/office/drawing/2014/main" id="{D40144A0-7E28-3B38-C445-C55B2814B0AC}"/>
              </a:ext>
            </a:extLst>
          </p:cNvPr>
          <p:cNvSpPr/>
          <p:nvPr/>
        </p:nvSpPr>
        <p:spPr>
          <a:xfrm>
            <a:off x="6163885" y="4210220"/>
            <a:ext cx="1517904" cy="1560220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201168" rIns="6350" bIns="6350" numCol="1" spcCol="1270" anchor="t" anchorCtr="1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FAS Finance Service Center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b="1" kern="1200" dirty="0">
              <a:latin typeface="HelveticaNeueLT Std" panose="020B0604020202020204" pitchFamily="34" charset="0"/>
            </a:endParaRPr>
          </a:p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Steve Stugard</a:t>
            </a:r>
          </a:p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dirty="0">
                <a:latin typeface="HelveticaNeueLT Std" panose="020B0604020202020204" pitchFamily="34" charset="0"/>
              </a:rPr>
              <a:t>Senior Associate Director</a:t>
            </a:r>
          </a:p>
        </p:txBody>
      </p:sp>
      <p:sp>
        <p:nvSpPr>
          <p:cNvPr id="47" name="Freeform 28" descr="Risk Advisory &amp; Insurance Services&#10;&#10;Tonya Baez&#10;Interim Executive Director&#10;">
            <a:hlinkClick r:id="rId11"/>
            <a:extLst>
              <a:ext uri="{FF2B5EF4-FFF2-40B4-BE49-F238E27FC236}">
                <a16:creationId xmlns:a16="http://schemas.microsoft.com/office/drawing/2014/main" id="{A2FC7A7E-55D9-7995-5905-07BC7B5F6E92}"/>
              </a:ext>
            </a:extLst>
          </p:cNvPr>
          <p:cNvSpPr/>
          <p:nvPr/>
        </p:nvSpPr>
        <p:spPr>
          <a:xfrm>
            <a:off x="8516599" y="4222680"/>
            <a:ext cx="1517903" cy="1549238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201168" rIns="6350" bIns="6350" numCol="1" spcCol="1270" anchor="t" anchorCtr="1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Risk Advisory &amp; Insurance Services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100" b="1" kern="1200" dirty="0">
              <a:latin typeface="HelveticaNeueLT Std" panose="020B0604020202020204" pitchFamily="34" charset="0"/>
            </a:endParaRPr>
          </a:p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Tonya Baez</a:t>
            </a:r>
          </a:p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dirty="0">
                <a:latin typeface="HelveticaNeueLT Std" panose="020B0604020202020204" pitchFamily="34" charset="0"/>
              </a:rPr>
              <a:t>Interim Executive Director</a:t>
            </a:r>
          </a:p>
        </p:txBody>
      </p:sp>
      <p:sp>
        <p:nvSpPr>
          <p:cNvPr id="48" name="Freeform 28" descr="Supply Chain Management&#10;&#10;Justin Sullivan&#10;Associate Vice Chancellor and Chief Procurement Officer&#10;&#10;">
            <a:hlinkClick r:id="rId12"/>
            <a:extLst>
              <a:ext uri="{FF2B5EF4-FFF2-40B4-BE49-F238E27FC236}">
                <a16:creationId xmlns:a16="http://schemas.microsoft.com/office/drawing/2014/main" id="{D3608349-EB03-ADC5-4EBC-6F1088A48979}"/>
              </a:ext>
            </a:extLst>
          </p:cNvPr>
          <p:cNvSpPr/>
          <p:nvPr/>
        </p:nvSpPr>
        <p:spPr>
          <a:xfrm>
            <a:off x="10864693" y="4222680"/>
            <a:ext cx="1517902" cy="1549234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201168" rIns="6350" bIns="6350" numCol="1" spcCol="1270" anchor="t" anchorCtr="1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Supply Chain Management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100" b="1" kern="1200" dirty="0">
              <a:latin typeface="HelveticaNeueLT Std" panose="020B0604020202020204" pitchFamily="34" charset="0"/>
            </a:endParaRPr>
          </a:p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kern="1200" dirty="0">
                <a:latin typeface="HelveticaNeueLT Std" panose="020B0604020202020204" pitchFamily="34" charset="0"/>
              </a:rPr>
              <a:t>Justin Sullivan</a:t>
            </a:r>
          </a:p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dirty="0">
                <a:latin typeface="HelveticaNeueLT Std" panose="020B0604020202020204" pitchFamily="34" charset="0"/>
              </a:rPr>
              <a:t>Associate Vice Chancellor and Chief Procurement Officer</a:t>
            </a:r>
          </a:p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900" dirty="0">
              <a:latin typeface="HelveticaNeueLT Std" panose="020B0604020202020204" pitchFamily="34" charset="0"/>
            </a:endParaRPr>
          </a:p>
        </p:txBody>
      </p:sp>
      <p:sp>
        <p:nvSpPr>
          <p:cNvPr id="21" name="object 11">
            <a:extLst>
              <a:ext uri="{FF2B5EF4-FFF2-40B4-BE49-F238E27FC236}">
                <a16:creationId xmlns:a16="http://schemas.microsoft.com/office/drawing/2014/main" id="{70D463DD-9FB2-C39E-DA85-ED00E38B9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2577" y="4001423"/>
            <a:ext cx="0" cy="2011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36CE8C4C-C60B-D306-6056-690731708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9307" y="4009052"/>
            <a:ext cx="45719" cy="2011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F6C8515B-258D-FCD2-4909-18ABE701E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8771" y="4007428"/>
            <a:ext cx="45719" cy="2011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3A32372D-DF3B-B2F9-7A3A-BE44897A3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25824" y="4006671"/>
            <a:ext cx="0" cy="2011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7BB0D7E6-5CDA-FC26-D510-3D4E2D115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2791" y="3803285"/>
            <a:ext cx="0" cy="2011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6E8B2B13-F3C3-2239-BCB9-246D1351B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1912" y="2698097"/>
            <a:ext cx="0" cy="2011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1">
            <a:extLst>
              <a:ext uri="{FF2B5EF4-FFF2-40B4-BE49-F238E27FC236}">
                <a16:creationId xmlns:a16="http://schemas.microsoft.com/office/drawing/2014/main" id="{48490029-AA1D-49FE-710F-C0DDF4FD2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916198" y="-713824"/>
            <a:ext cx="0" cy="9445752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1">
            <a:extLst>
              <a:ext uri="{FF2B5EF4-FFF2-40B4-BE49-F238E27FC236}">
                <a16:creationId xmlns:a16="http://schemas.microsoft.com/office/drawing/2014/main" id="{20F169D4-7F83-0C1E-A0EC-64207039F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41264" y="4010567"/>
            <a:ext cx="0" cy="2011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11">
            <a:extLst>
              <a:ext uri="{FF2B5EF4-FFF2-40B4-BE49-F238E27FC236}">
                <a16:creationId xmlns:a16="http://schemas.microsoft.com/office/drawing/2014/main" id="{C6A0D83C-F003-802B-8493-5484406D7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0447962" y="2940722"/>
            <a:ext cx="0" cy="804672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19912" y="1592811"/>
            <a:ext cx="0" cy="2011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11">
            <a:extLst>
              <a:ext uri="{FF2B5EF4-FFF2-40B4-BE49-F238E27FC236}">
                <a16:creationId xmlns:a16="http://schemas.microsoft.com/office/drawing/2014/main" id="{EA78B7C3-4728-D3F1-D0AC-BA99EC5B8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8228584" y="3054397"/>
            <a:ext cx="45719" cy="530311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1">
            <a:extLst>
              <a:ext uri="{FF2B5EF4-FFF2-40B4-BE49-F238E27FC236}">
                <a16:creationId xmlns:a16="http://schemas.microsoft.com/office/drawing/2014/main" id="{314379DA-43AF-B4E3-2BB0-86241CEA9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5571528" y="3065197"/>
            <a:ext cx="45719" cy="530311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b7eb01-2ba3-4c3c-a557-9ed61832e3af">
      <Terms xmlns="http://schemas.microsoft.com/office/infopath/2007/PartnerControls"/>
    </lcf76f155ced4ddcb4097134ff3c332f>
    <TaxCatchAll xmlns="907f8f68-11bb-4eab-8ce4-7df609a6a84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0BFC676C253448A3CDD544BB1A5F8C" ma:contentTypeVersion="10" ma:contentTypeDescription="Create a new document." ma:contentTypeScope="" ma:versionID="6b78991bf69f1a4298e5561881bfe2b8">
  <xsd:schema xmlns:xsd="http://www.w3.org/2001/XMLSchema" xmlns:xs="http://www.w3.org/2001/XMLSchema" xmlns:p="http://schemas.microsoft.com/office/2006/metadata/properties" xmlns:ns2="9db7eb01-2ba3-4c3c-a557-9ed61832e3af" xmlns:ns3="907f8f68-11bb-4eab-8ce4-7df609a6a84f" targetNamespace="http://schemas.microsoft.com/office/2006/metadata/properties" ma:root="true" ma:fieldsID="a6b2735b60469df962c4e95708373270" ns2:_="" ns3:_="">
    <xsd:import namespace="9db7eb01-2ba3-4c3c-a557-9ed61832e3af"/>
    <xsd:import namespace="907f8f68-11bb-4eab-8ce4-7df609a6a8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b7eb01-2ba3-4c3c-a557-9ed61832e3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973eda6-ee47-49cd-8b90-1ba368fd38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7f8f68-11bb-4eab-8ce4-7df609a6a84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4c5f1a68-5471-46e4-a0fd-2313e6c0ff4c}" ma:internalName="TaxCatchAll" ma:showField="CatchAllData" ma:web="907f8f68-11bb-4eab-8ce4-7df609a6a8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A2E4062-8CD6-477E-A303-AA90A1C33332}">
  <ds:schemaRefs>
    <ds:schemaRef ds:uri="http://purl.org/dc/dcmitype/"/>
    <ds:schemaRef ds:uri="9db7eb01-2ba3-4c3c-a557-9ed61832e3af"/>
    <ds:schemaRef ds:uri="907f8f68-11bb-4eab-8ce4-7df609a6a84f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4587E3B-1683-48AF-BA06-CB8A71A0C29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AAE3D5-4976-4A38-8DB7-FD1FFAA84B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b7eb01-2ba3-4c3c-a557-9ed61832e3af"/>
    <ds:schemaRef ds:uri="907f8f68-11bb-4eab-8ce4-7df609a6a8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1970</TotalTime>
  <Words>126</Words>
  <Application>Microsoft Office PowerPoint</Application>
  <PresentationFormat>Custom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HelveticaNeueLT Std</vt:lpstr>
      <vt:lpstr>Office Theme</vt:lpstr>
      <vt:lpstr>Finance leadership as of August 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 Rodriguez</dc:creator>
  <cp:lastModifiedBy>Armstrong, Rachelle</cp:lastModifiedBy>
  <cp:revision>77</cp:revision>
  <dcterms:created xsi:type="dcterms:W3CDTF">2022-11-28T20:23:27Z</dcterms:created>
  <dcterms:modified xsi:type="dcterms:W3CDTF">2026-08-24T20:38:08Z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2016-03-17T00:00:00Z</vt:filetime>
  </property>
  <property fmtid="{D5CDD505-2E9C-101B-9397-08002B2CF9AE}" pid="3" name="Creator">
    <vt:lpwstr>Microsoft® Visio® 2010</vt:lpwstr>
  </property>
  <property fmtid="{D5CDD505-2E9C-101B-9397-08002B2CF9AE}" pid="4" name="LastSaved">
    <vt:filetime>2022-11-28T00:00:00Z</vt:filetime>
  </property>
  <property fmtid="{D5CDD505-2E9C-101B-9397-08002B2CF9AE}" pid="5" name="Producer">
    <vt:lpwstr>Microsoft® Visio® 2010</vt:lpwstr>
  </property>
  <property fmtid="{D5CDD505-2E9C-101B-9397-08002B2CF9AE}" pid="6" name="ContentTypeId">
    <vt:lpwstr>0x010100400BFC676C253448A3CDD544BB1A5F8C</vt:lpwstr>
  </property>
  <property fmtid="{D5CDD505-2E9C-101B-9397-08002B2CF9AE}" pid="7" name="MediaServiceImageTags">
    <vt:lpwstr/>
  </property>
</Properties>
</file>